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29.svg" ContentType="image/sv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28.png" ContentType="image/png"/>
  <Override PartName="/ppt/media/image27.png" ContentType="image/png"/>
  <Override PartName="/ppt/media/image6.png" ContentType="image/png"/>
  <Override PartName="/ppt/media/image15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.svg" ContentType="image/svg"/>
  <Override PartName="/ppt/media/image14.png" ContentType="image/png"/>
  <Override PartName="/ppt/media/image5.png" ContentType="image/png"/>
  <Override PartName="/ppt/media/image21.png" ContentType="image/png"/>
  <Override PartName="/ppt/media/image1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B72F95-210C-425A-AE5A-683ED925CA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A1090BFF-FB8D-4418-8F60-62B1E66523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0A981B9-1F4B-4828-AC2A-21A678943C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3F8039C-D50F-4BD4-931E-0674F9D3EE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AA3FE5-0068-4A40-A933-69424C52A74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B6926F-BA09-48CB-A3A8-6C625AADB7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F38CC0F-5B5E-472C-A8DC-AE5B920F05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EDD4288-C8CD-4AB7-8E7A-38ABE51FAA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6D52E7E-23B6-4361-89A2-D8398425E9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A89455A-7423-4FCC-A24D-E94A0E152EE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91E7264-B6D2-496C-AE55-468533D0A1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BAE3D54-77EF-45E3-85F0-A8C997B30136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A33B65-EF95-44E8-8003-0BF02ADE72E9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6C0635F-8842-4269-B700-F03D08047A1C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4B1E314-1BC9-4FF3-B139-6EF19CA19DF8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C200642-8A13-4D0B-AEB0-CDF9A7DD55BC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6E6649F-8D48-4487-BC62-DDD9A734FB71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EFCB906-3C58-4077-A57B-75FB00B845AA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4A00C4-5C8B-4BDA-8951-DB0C3004575D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89538C3-B0E5-4A27-AB43-E4C9AE53DA62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53ACE2-65C4-4FED-8319-2961771F7ECE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204D920-8083-427A-82F8-BEC84206F561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hyperlink" Target="https://www.almabetter.com/bytes/articles/convolutional-neural-networks" TargetMode="External"/><Relationship Id="rId5" Type="http://schemas.openxmlformats.org/officeDocument/2006/relationships/hyperlink" Target="https://www.kaggle.com/datasets/asdasdasasdas/garbage-classification" TargetMode="External"/><Relationship Id="rId6" Type="http://schemas.openxmlformats.org/officeDocument/2006/relationships/hyperlink" Target="https://www.kaggle.com/datasets/sumn2u/garbage-classification-v2/data" TargetMode="External"/><Relationship Id="rId7" Type="http://schemas.openxmlformats.org/officeDocument/2006/relationships/hyperlink" Target="https://www.catalyzex.com/_next/image?url=https%3A%2F%2Fai2-s2-public.s3.amazonaws.com%2Ffigures%2F2017-08-08%2Fb8494b955b1c8b8b6749064196014fdf0c45c101%2F1-Figure1-1.png&amp;w=640&amp;q=75" TargetMode="External"/><Relationship Id="rId8" Type="http://schemas.openxmlformats.org/officeDocument/2006/relationships/hyperlink" Target="https://medium.datadriveninvestor.com/introducing-transfer-learning-as-your-next-engine-to-drive-future-innovations-5e81a15bb567" TargetMode="External"/><Relationship Id="rId9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sv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8"/>
          <p:cNvSpPr/>
          <p:nvPr/>
        </p:nvSpPr>
        <p:spPr>
          <a:xfrm>
            <a:off x="598680" y="516240"/>
            <a:ext cx="939960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60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Mülltrennung per Bilderkennung</a:t>
            </a:r>
            <a:endParaRPr b="0" lang="de-DE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TextBox 19"/>
          <p:cNvSpPr/>
          <p:nvPr/>
        </p:nvSpPr>
        <p:spPr>
          <a:xfrm>
            <a:off x="8713800" y="4034160"/>
            <a:ext cx="30859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Programmieren mit Daten</a:t>
            </a: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0" i="1" lang="pl-PL" sz="1800" spc="-1" strike="noStrike">
                <a:solidFill>
                  <a:schemeClr val="lt1"/>
                </a:solidFill>
                <a:latin typeface="Aptos"/>
              </a:rPr>
              <a:t>Cemil Ceylan</a:t>
            </a: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 </a:t>
            </a: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Matrikel: 217891</a:t>
            </a:r>
            <a:br>
              <a:rPr sz="1800"/>
            </a:b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0" i="1" lang="pl-PL" sz="1800" spc="-1" strike="noStrike">
                <a:solidFill>
                  <a:schemeClr val="lt1"/>
                </a:solidFill>
                <a:latin typeface="Aptos"/>
              </a:rPr>
              <a:t>G</a:t>
            </a: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örlitz, 04.02.2026</a:t>
            </a: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88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2" descr=""/>
          <p:cNvPicPr/>
          <p:nvPr/>
        </p:nvPicPr>
        <p:blipFill>
          <a:blip r:embed="rId4"/>
          <a:stretch/>
        </p:blipFill>
        <p:spPr>
          <a:xfrm>
            <a:off x="2655720" y="1169640"/>
            <a:ext cx="5353200" cy="533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92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6" descr=""/>
          <p:cNvPicPr/>
          <p:nvPr/>
        </p:nvPicPr>
        <p:blipFill>
          <a:blip r:embed="rId4"/>
          <a:stretch/>
        </p:blipFill>
        <p:spPr>
          <a:xfrm>
            <a:off x="2002680" y="963720"/>
            <a:ext cx="7460280" cy="61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96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2520000" y="1260000"/>
            <a:ext cx="8100000" cy="435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00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5" descr=""/>
          <p:cNvPicPr/>
          <p:nvPr/>
        </p:nvPicPr>
        <p:blipFill>
          <a:blip r:embed="rId4"/>
          <a:stretch/>
        </p:blipFill>
        <p:spPr>
          <a:xfrm>
            <a:off x="2621160" y="1150560"/>
            <a:ext cx="5945760" cy="547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04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6" descr=""/>
          <p:cNvPicPr/>
          <p:nvPr/>
        </p:nvPicPr>
        <p:blipFill>
          <a:blip r:embed="rId4"/>
          <a:stretch/>
        </p:blipFill>
        <p:spPr>
          <a:xfrm>
            <a:off x="-228600" y="1581120"/>
            <a:ext cx="10256760" cy="468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1" descr=""/>
          <p:cNvPicPr/>
          <p:nvPr/>
        </p:nvPicPr>
        <p:blipFill>
          <a:blip r:embed="rId1"/>
          <a:stretch/>
        </p:blipFill>
        <p:spPr>
          <a:xfrm>
            <a:off x="6071760" y="588600"/>
            <a:ext cx="5727600" cy="5358960"/>
          </a:xfrm>
          <a:prstGeom prst="rect">
            <a:avLst/>
          </a:prstGeom>
          <a:ln w="0">
            <a:noFill/>
          </a:ln>
        </p:spPr>
      </p:pic>
      <p:pic>
        <p:nvPicPr>
          <p:cNvPr id="108" name="Graphic 1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09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9" descr=""/>
          <p:cNvPicPr/>
          <p:nvPr/>
        </p:nvPicPr>
        <p:blipFill>
          <a:blip r:embed="rId4"/>
          <a:stretch/>
        </p:blipFill>
        <p:spPr>
          <a:xfrm>
            <a:off x="-27000" y="1536120"/>
            <a:ext cx="6297480" cy="5558400"/>
          </a:xfrm>
          <a:prstGeom prst="rect">
            <a:avLst/>
          </a:prstGeom>
          <a:ln w="0">
            <a:noFill/>
          </a:ln>
        </p:spPr>
      </p:pic>
      <p:pic>
        <p:nvPicPr>
          <p:cNvPr id="111" name="Obraz 1" descr="Obraz zawierający tekst, Czcionka, Grafika, zrzut ekranu&#10;&#10;Opis wygenerowany automatycznie"/>
          <p:cNvPicPr/>
          <p:nvPr/>
        </p:nvPicPr>
        <p:blipFill>
          <a:blip r:embed="rId5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13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4" descr=""/>
          <p:cNvPicPr/>
          <p:nvPr/>
        </p:nvPicPr>
        <p:blipFill>
          <a:blip r:embed="rId4"/>
          <a:stretch/>
        </p:blipFill>
        <p:spPr>
          <a:xfrm>
            <a:off x="2358360" y="1417320"/>
            <a:ext cx="8221680" cy="442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17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5" descr=""/>
          <p:cNvPicPr/>
          <p:nvPr/>
        </p:nvPicPr>
        <p:blipFill>
          <a:blip r:embed="rId4"/>
          <a:stretch/>
        </p:blipFill>
        <p:spPr>
          <a:xfrm>
            <a:off x="2438280" y="1186560"/>
            <a:ext cx="6055560" cy="55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21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4: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10" descr=""/>
          <p:cNvPicPr/>
          <p:nvPr/>
        </p:nvPicPr>
        <p:blipFill>
          <a:blip r:embed="rId4"/>
          <a:stretch/>
        </p:blipFill>
        <p:spPr>
          <a:xfrm>
            <a:off x="5375520" y="734040"/>
            <a:ext cx="5306400" cy="553428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3" descr=""/>
          <p:cNvPicPr/>
          <p:nvPr/>
        </p:nvPicPr>
        <p:blipFill>
          <a:blip r:embed="rId5"/>
          <a:stretch/>
        </p:blipFill>
        <p:spPr>
          <a:xfrm>
            <a:off x="348120" y="1560960"/>
            <a:ext cx="5306400" cy="553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26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4: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4" descr=""/>
          <p:cNvPicPr/>
          <p:nvPr/>
        </p:nvPicPr>
        <p:blipFill>
          <a:blip r:embed="rId4"/>
          <a:stretch/>
        </p:blipFill>
        <p:spPr>
          <a:xfrm>
            <a:off x="2084760" y="1137240"/>
            <a:ext cx="8877600" cy="477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56" name="pole tekstowe 1"/>
          <p:cNvSpPr/>
          <p:nvPr/>
        </p:nvSpPr>
        <p:spPr>
          <a:xfrm>
            <a:off x="1197720" y="1086480"/>
            <a:ext cx="8191800" cy="350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l-PL" sz="3200" spc="-1" strike="noStrike">
                <a:solidFill>
                  <a:schemeClr val="dk1"/>
                </a:solidFill>
                <a:latin typeface="Aptos"/>
              </a:rPr>
              <a:t>Gliederung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Motivation und Problemstellung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Die Daten und Herausforderungen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Strategie und Implementierung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Ausblick und Fazit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30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4: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2" descr=""/>
          <p:cNvPicPr/>
          <p:nvPr/>
        </p:nvPicPr>
        <p:blipFill>
          <a:blip r:embed="rId4"/>
          <a:stretch/>
        </p:blipFill>
        <p:spPr>
          <a:xfrm>
            <a:off x="3115080" y="1143360"/>
            <a:ext cx="6121800" cy="564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34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5: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4" descr=""/>
          <p:cNvPicPr/>
          <p:nvPr/>
        </p:nvPicPr>
        <p:blipFill>
          <a:blip r:embed="rId4"/>
          <a:stretch/>
        </p:blipFill>
        <p:spPr>
          <a:xfrm>
            <a:off x="391320" y="1603800"/>
            <a:ext cx="9484920" cy="537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38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5: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5" descr=""/>
          <p:cNvPicPr/>
          <p:nvPr/>
        </p:nvPicPr>
        <p:blipFill>
          <a:blip r:embed="rId4"/>
          <a:stretch/>
        </p:blipFill>
        <p:spPr>
          <a:xfrm>
            <a:off x="2378880" y="1280160"/>
            <a:ext cx="8449920" cy="454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42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5: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144" name="Picture 4" descr=""/>
          <p:cNvPicPr/>
          <p:nvPr/>
        </p:nvPicPr>
        <p:blipFill>
          <a:blip r:embed="rId4"/>
          <a:stretch/>
        </p:blipFill>
        <p:spPr>
          <a:xfrm>
            <a:off x="3034440" y="1214280"/>
            <a:ext cx="5826960" cy="536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46" name="pole tekstowe 1"/>
          <p:cNvSpPr/>
          <p:nvPr/>
        </p:nvSpPr>
        <p:spPr>
          <a:xfrm>
            <a:off x="530280" y="338400"/>
            <a:ext cx="6878880" cy="73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4. Ausblick und Fazit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Fazit: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Deep Learning ist iterativer Prozess der Fehleranalyse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Architektur ist nicht der einzige wichtige Aspekt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Genauigkeit ist nicht alles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Ausblick: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„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From Scratch“ Ansatz liefert gute Ergebnisse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Verbesserungsmöglichkeit in der Qualität der Bilder, für ein paar Prozent mehr Genauigkeit -&gt; Lohnt sich das?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Nächster logischer Schritt -&gt; Einsatz von Transfer Learning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Applikation, die Ergebnisse mit Mülltonnen mappt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2" descr=""/>
          <p:cNvPicPr/>
          <p:nvPr/>
        </p:nvPicPr>
        <p:blipFill>
          <a:blip r:embed="rId4"/>
          <a:stretch/>
        </p:blipFill>
        <p:spPr>
          <a:xfrm>
            <a:off x="7410240" y="635760"/>
            <a:ext cx="4590000" cy="318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150" name="pole tekstowe 1"/>
          <p:cNvSpPr/>
          <p:nvPr/>
        </p:nvSpPr>
        <p:spPr>
          <a:xfrm>
            <a:off x="599040" y="530280"/>
            <a:ext cx="1624320" cy="7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l-PL" sz="2800" spc="-1" strike="noStrike">
                <a:solidFill>
                  <a:schemeClr val="dk1"/>
                </a:solidFill>
                <a:latin typeface="Aptos"/>
              </a:rPr>
              <a:t>Quellen</a:t>
            </a:r>
            <a:r>
              <a:rPr b="1" lang="de-DE" sz="18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l-PL" sz="18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sp>
        <p:nvSpPr>
          <p:cNvPr id="152" name="TextBox 4"/>
          <p:cNvSpPr/>
          <p:nvPr/>
        </p:nvSpPr>
        <p:spPr>
          <a:xfrm>
            <a:off x="617040" y="1330560"/>
            <a:ext cx="6107040" cy="43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4"/>
              </a:rPr>
              <a:t>https://www.almabetter.com/bytes/articles/convolutional-neural-networks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5"/>
              </a:rPr>
              <a:t>https://www.kaggle.com/datasets/asdasdasasdas/garbage-classification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6"/>
              </a:rPr>
              <a:t>https://www.kaggle.com/datasets/sumn2u/garbage-classification-v2/data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7"/>
              </a:rPr>
              <a:t>https://www.catalyzex.com/_next/image?url=https%3A%2F%2Fai2-s2-public.s3.amazonaws.com%2Ffigures%2F2017-08-08%2Fb8494b955b1c8b8b6749064196014fdf0c45c101%2F1-Figure1-1.png&amp;w=640&amp;q=75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8"/>
              </a:rPr>
              <a:t>https://medium.datadriveninvestor.com/introducing-transfer-learning-as-your-next-engine-to-drive-future-innovations-5e81a15bb567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raphic 4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 rot="16200000">
            <a:off x="2287440" y="-2761560"/>
            <a:ext cx="7422840" cy="12384360"/>
          </a:xfrm>
          <a:prstGeom prst="rect">
            <a:avLst/>
          </a:prstGeom>
          <a:ln w="0">
            <a:noFill/>
          </a:ln>
        </p:spPr>
      </p:pic>
      <p:sp>
        <p:nvSpPr>
          <p:cNvPr id="154" name="TextBox 7"/>
          <p:cNvSpPr/>
          <p:nvPr/>
        </p:nvSpPr>
        <p:spPr>
          <a:xfrm>
            <a:off x="438840" y="2705760"/>
            <a:ext cx="11009160" cy="27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Vielen Dank </a:t>
            </a:r>
            <a:r>
              <a:rPr b="0" lang="pl-PL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f</a:t>
            </a:r>
            <a:r>
              <a:rPr b="0" lang="de-DE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ür </a:t>
            </a:r>
            <a:br>
              <a:rPr sz="8800"/>
            </a:br>
            <a:r>
              <a:rPr b="0" lang="de-DE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die Aufmerksamkeit</a:t>
            </a:r>
            <a:r>
              <a:rPr b="0" lang="en-US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 </a:t>
            </a:r>
            <a:endParaRPr b="0" lang="de-DE" sz="8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5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6" descr=""/>
          <p:cNvPicPr/>
          <p:nvPr/>
        </p:nvPicPr>
        <p:blipFill>
          <a:blip r:embed="rId1"/>
          <a:stretch/>
        </p:blipFill>
        <p:spPr>
          <a:xfrm>
            <a:off x="7647480" y="588600"/>
            <a:ext cx="4151880" cy="3762720"/>
          </a:xfrm>
          <a:prstGeom prst="rect">
            <a:avLst/>
          </a:prstGeom>
          <a:ln w="0">
            <a:noFill/>
          </a:ln>
        </p:spPr>
      </p:pic>
      <p:pic>
        <p:nvPicPr>
          <p:cNvPr id="59" name="Graphic 1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60" name="pole tekstowe 1"/>
          <p:cNvSpPr/>
          <p:nvPr/>
        </p:nvSpPr>
        <p:spPr>
          <a:xfrm>
            <a:off x="649080" y="588600"/>
            <a:ext cx="7716600" cy="65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Motivation und Herausforderungen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Motivation: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Problem Mülltrennung im Alltag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Industrie -&gt; Kreislaufwirtschaft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Lösung KI-Modell zur Erkennung von Mülltypen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Herausforderungen: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Bilder teils sehr künstlich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Modell muss granulare Details lernen -&gt; 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Metal vs Plastik beides kann Glänzen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Modell darf keine Formen lernen, sondern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muss auch Texturen und Materialeigenschaften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extrahieren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Je größer das Modell wurde, umso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aufwendiger die Hardware zum trainieren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Obraz 1" descr="Obraz zawierający tekst, Czcionka, Grafika, zrzut ekranu&#10;&#10;Opis wygenerowany automatycznie"/>
          <p:cNvPicPr/>
          <p:nvPr/>
        </p:nvPicPr>
        <p:blipFill>
          <a:blip r:embed="rId4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63" name="pole tekstowe 1"/>
          <p:cNvSpPr/>
          <p:nvPr/>
        </p:nvSpPr>
        <p:spPr>
          <a:xfrm>
            <a:off x="391320" y="387720"/>
            <a:ext cx="6571440" cy="50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2. Die Daten und Problemstellung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Datenquellen: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Garbage Classification by cchangcs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Garbage Dataset by Suman Kunwar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Datensätze kombiniert -&gt; 15244 Bilder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Problemstellung: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Ist ein Klassifikationsmodell im Stande physikalische Eigenschaften in Objekten, über Form hinweg zu identifizieren?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4" descr=""/>
          <p:cNvPicPr/>
          <p:nvPr/>
        </p:nvPicPr>
        <p:blipFill>
          <a:blip r:embed="rId4"/>
          <a:stretch/>
        </p:blipFill>
        <p:spPr>
          <a:xfrm>
            <a:off x="6963840" y="557640"/>
            <a:ext cx="4835520" cy="492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67" name="pole tekstowe 1"/>
          <p:cNvSpPr/>
          <p:nvPr/>
        </p:nvSpPr>
        <p:spPr>
          <a:xfrm>
            <a:off x="649080" y="588600"/>
            <a:ext cx="799092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Google Colab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A100 GPU 40GB VRAM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83GB System RAM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Evolution des Modells über 5 Phasen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Jede Phase als Antwort auf Schwächen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der vorherigen Phase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„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Build it simple, find the failure, 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fix the failure“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69" name="Picture 4" descr="Convolutional Neural Networks"/>
          <p:cNvPicPr/>
          <p:nvPr/>
        </p:nvPicPr>
        <p:blipFill>
          <a:blip r:embed="rId4"/>
          <a:stretch/>
        </p:blipFill>
        <p:spPr>
          <a:xfrm>
            <a:off x="6464880" y="1387440"/>
            <a:ext cx="5497560" cy="294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71" name="pole tekstowe 1"/>
          <p:cNvSpPr/>
          <p:nvPr/>
        </p:nvSpPr>
        <p:spPr>
          <a:xfrm>
            <a:off x="649080" y="588600"/>
            <a:ext cx="5814360" cy="60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Anpassung des Modells über Regularisierung, 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Skalierung und ändern der Aktivierungsfunktionen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Daten auf 20% Validierung und 80% Training gesplittet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1-4 (128x128 Bilder), Phase 5 (256x256 Bilder)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Adam als Optimizer zum justieren der Weights und Biases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SparseCategorielCrossentropy als Loss Funktion zum bewerten der Genauigkeit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9" descr=""/>
          <p:cNvPicPr/>
          <p:nvPr/>
        </p:nvPicPr>
        <p:blipFill>
          <a:blip r:embed="rId4"/>
          <a:stretch/>
        </p:blipFill>
        <p:spPr>
          <a:xfrm>
            <a:off x="6221520" y="868680"/>
            <a:ext cx="6303240" cy="486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75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6" descr=""/>
          <p:cNvPicPr/>
          <p:nvPr/>
        </p:nvPicPr>
        <p:blipFill>
          <a:blip r:embed="rId4"/>
          <a:stretch/>
        </p:blipFill>
        <p:spPr>
          <a:xfrm>
            <a:off x="2068200" y="776880"/>
            <a:ext cx="6599160" cy="620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79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4"/>
          <a:stretch/>
        </p:blipFill>
        <p:spPr>
          <a:xfrm>
            <a:off x="2520000" y="1440000"/>
            <a:ext cx="8640000" cy="432000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5"/>
          <a:stretch/>
        </p:blipFill>
        <p:spPr>
          <a:xfrm>
            <a:off x="2340000" y="1260000"/>
            <a:ext cx="9000000" cy="45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800" cy="6856920"/>
          </a:xfrm>
          <a:prstGeom prst="rect">
            <a:avLst/>
          </a:prstGeom>
          <a:ln w="0">
            <a:noFill/>
          </a:ln>
        </p:spPr>
      </p:pic>
      <p:sp>
        <p:nvSpPr>
          <p:cNvPr id="84" name="pole tekstowe 1"/>
          <p:cNvSpPr/>
          <p:nvPr/>
        </p:nvSpPr>
        <p:spPr>
          <a:xfrm>
            <a:off x="649080" y="588600"/>
            <a:ext cx="771660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800360" cy="51084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4"/>
          <a:stretch/>
        </p:blipFill>
        <p:spPr>
          <a:xfrm>
            <a:off x="3060000" y="1260000"/>
            <a:ext cx="5861160" cy="54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LibreOffice/24.2.7.2$Linux_X86_64 LibreOffice_project/420$Build-2</Application>
  <AppVersion>15.0000</AppVersion>
  <Words>573</Words>
  <Paragraphs>146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2025-04-02T17:10:13Z</dcterms:created>
  <dc:creator>Socha, Remigiusz</dc:creator>
  <dc:description/>
  <dc:language>de-DE</dc:language>
  <cp:lastModifiedBy/>
  <dcterms:modified xsi:type="dcterms:W3CDTF">2026-02-05T20:44:15Z</dcterms:modified>
  <cp:revision>246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26</vt:i4>
  </property>
</Properties>
</file>